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4.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 Id="rId6"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3204328"/>
            <a:ext cx="9815307" cy="2053563"/>
          </a:xfrm>
          <a:prstGeom prst="rect">
            <a:avLst/>
          </a:prstGeom>
        </p:spPr>
        <p:txBody>
          <a:bodyPr anchor="t" rtlCol="false" tIns="0" lIns="0" bIns="0" rIns="0">
            <a:spAutoFit/>
          </a:bodyPr>
          <a:lstStyle/>
          <a:p>
            <a:pPr algn="ctr">
              <a:lnSpc>
                <a:spcPts val="8281"/>
              </a:lnSpc>
            </a:pPr>
            <a:r>
              <a:rPr lang="en-US" sz="6001" spc="588" u="sng">
                <a:solidFill>
                  <a:srgbClr val="231F20"/>
                </a:solidFill>
                <a:latin typeface="Oswald Bold"/>
              </a:rPr>
              <a:t>NEWZIFIER:</a:t>
            </a:r>
          </a:p>
          <a:p>
            <a:pPr algn="ctr">
              <a:lnSpc>
                <a:spcPts val="8281"/>
              </a:lnSpc>
            </a:pPr>
          </a:p>
        </p:txBody>
      </p:sp>
      <p:sp>
        <p:nvSpPr>
          <p:cNvPr name="TextBox 9" id="9"/>
          <p:cNvSpPr txBox="true"/>
          <p:nvPr/>
        </p:nvSpPr>
        <p:spPr>
          <a:xfrm rot="0">
            <a:off x="10603105" y="8928424"/>
            <a:ext cx="12848809" cy="1358576"/>
          </a:xfrm>
          <a:prstGeom prst="rect">
            <a:avLst/>
          </a:prstGeom>
        </p:spPr>
        <p:txBody>
          <a:bodyPr anchor="t" rtlCol="false" tIns="0" lIns="0" bIns="0" rIns="0">
            <a:spAutoFit/>
          </a:bodyPr>
          <a:lstStyle/>
          <a:p>
            <a:pPr>
              <a:lnSpc>
                <a:spcPts val="3661"/>
              </a:lnSpc>
            </a:pPr>
            <a:r>
              <a:rPr lang="en-US" sz="2653" spc="140">
                <a:solidFill>
                  <a:srgbClr val="231F20"/>
                </a:solidFill>
                <a:latin typeface="Montserrat Classic Bold"/>
              </a:rPr>
              <a:t>21CS052 - VRAJ PRAJAPATI</a:t>
            </a:r>
          </a:p>
          <a:p>
            <a:pPr>
              <a:lnSpc>
                <a:spcPts val="3661"/>
              </a:lnSpc>
            </a:pPr>
            <a:r>
              <a:rPr lang="en-US" sz="2653" spc="140">
                <a:solidFill>
                  <a:srgbClr val="231F20"/>
                </a:solidFill>
                <a:latin typeface="Montserrat Classic Bold"/>
              </a:rPr>
              <a:t>21CS053 - JAY RABARI</a:t>
            </a:r>
          </a:p>
          <a:p>
            <a:pPr>
              <a:lnSpc>
                <a:spcPts val="3661"/>
              </a:lnSpc>
            </a:pPr>
            <a:r>
              <a:rPr lang="en-US" sz="2653" spc="140">
                <a:solidFill>
                  <a:srgbClr val="231F20"/>
                </a:solidFill>
                <a:latin typeface="Montserrat Classic Bold"/>
              </a:rPr>
              <a:t>21CS058 - AAKASH SARAIYA</a:t>
            </a:r>
          </a:p>
        </p:txBody>
      </p:sp>
      <p:sp>
        <p:nvSpPr>
          <p:cNvPr name="TextBox 10" id="10"/>
          <p:cNvSpPr txBox="true"/>
          <p:nvPr/>
        </p:nvSpPr>
        <p:spPr>
          <a:xfrm rot="0">
            <a:off x="7051966" y="6622339"/>
            <a:ext cx="12848809" cy="444176"/>
          </a:xfrm>
          <a:prstGeom prst="rect">
            <a:avLst/>
          </a:prstGeom>
        </p:spPr>
        <p:txBody>
          <a:bodyPr anchor="t" rtlCol="false" tIns="0" lIns="0" bIns="0" rIns="0">
            <a:spAutoFit/>
          </a:bodyPr>
          <a:lstStyle/>
          <a:p>
            <a:pPr>
              <a:lnSpc>
                <a:spcPts val="3661"/>
              </a:lnSpc>
            </a:pPr>
            <a:r>
              <a:rPr lang="en-US" sz="2653" spc="140">
                <a:solidFill>
                  <a:srgbClr val="231F20"/>
                </a:solidFill>
                <a:latin typeface="Montserrat Classic Bold"/>
              </a:rPr>
              <a:t>SGP - III PRESENTATION</a:t>
            </a:r>
          </a:p>
        </p:txBody>
      </p:sp>
      <p:sp>
        <p:nvSpPr>
          <p:cNvPr name="TextBox 11" id="11"/>
          <p:cNvSpPr txBox="true"/>
          <p:nvPr/>
        </p:nvSpPr>
        <p:spPr>
          <a:xfrm rot="0">
            <a:off x="627562" y="9012399"/>
            <a:ext cx="12848809" cy="444176"/>
          </a:xfrm>
          <a:prstGeom prst="rect">
            <a:avLst/>
          </a:prstGeom>
        </p:spPr>
        <p:txBody>
          <a:bodyPr anchor="t" rtlCol="false" tIns="0" lIns="0" bIns="0" rIns="0">
            <a:spAutoFit/>
          </a:bodyPr>
          <a:lstStyle/>
          <a:p>
            <a:pPr>
              <a:lnSpc>
                <a:spcPts val="3661"/>
              </a:lnSpc>
            </a:pPr>
            <a:r>
              <a:rPr lang="en-US" sz="2653" spc="140">
                <a:solidFill>
                  <a:srgbClr val="231F20"/>
                </a:solidFill>
                <a:latin typeface="Montserrat Classic Bold"/>
              </a:rPr>
              <a:t>GUIDED BY : ASST.PROF.BELA SHAH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83745" y="431238"/>
            <a:ext cx="16234473" cy="9424524"/>
          </a:xfrm>
          <a:custGeom>
            <a:avLst/>
            <a:gdLst/>
            <a:ahLst/>
            <a:cxnLst/>
            <a:rect r="r" b="b" t="t" l="l"/>
            <a:pathLst>
              <a:path h="9424524" w="16234473">
                <a:moveTo>
                  <a:pt x="0" y="0"/>
                </a:moveTo>
                <a:lnTo>
                  <a:pt x="16234473" y="0"/>
                </a:lnTo>
                <a:lnTo>
                  <a:pt x="16234473" y="9424524"/>
                </a:lnTo>
                <a:lnTo>
                  <a:pt x="0" y="9424524"/>
                </a:lnTo>
                <a:lnTo>
                  <a:pt x="0" y="0"/>
                </a:lnTo>
                <a:close/>
              </a:path>
            </a:pathLst>
          </a:custGeom>
          <a:blipFill>
            <a:blip r:embed="rId6"/>
            <a:stretch>
              <a:fillRect l="0" t="-457" r="0" b="-423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35529" y="3459773"/>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1949266" y="3446519"/>
            <a:ext cx="9610044" cy="4304386"/>
            <a:chOff x="0" y="0"/>
            <a:chExt cx="3682024" cy="1649196"/>
          </a:xfrm>
        </p:grpSpPr>
        <p:sp>
          <p:nvSpPr>
            <p:cNvPr name="Freeform 9" id="9"/>
            <p:cNvSpPr/>
            <p:nvPr/>
          </p:nvSpPr>
          <p:spPr>
            <a:xfrm flipH="false" flipV="false" rot="0">
              <a:off x="0" y="0"/>
              <a:ext cx="3682024" cy="1649196"/>
            </a:xfrm>
            <a:custGeom>
              <a:avLst/>
              <a:gdLst/>
              <a:ahLst/>
              <a:cxnLst/>
              <a:rect r="r" b="b" t="t" l="l"/>
              <a:pathLst>
                <a:path h="1649196" w="3682024">
                  <a:moveTo>
                    <a:pt x="0" y="0"/>
                  </a:moveTo>
                  <a:lnTo>
                    <a:pt x="3682024" y="0"/>
                  </a:lnTo>
                  <a:lnTo>
                    <a:pt x="3682024" y="1649196"/>
                  </a:lnTo>
                  <a:lnTo>
                    <a:pt x="0" y="1649196"/>
                  </a:lnTo>
                  <a:close/>
                </a:path>
              </a:pathLst>
            </a:custGeom>
            <a:solidFill>
              <a:srgbClr val="EFEFEF"/>
            </a:solidFill>
          </p:spPr>
        </p:sp>
        <p:sp>
          <p:nvSpPr>
            <p:cNvPr name="TextBox 10" id="10"/>
            <p:cNvSpPr txBox="true"/>
            <p:nvPr/>
          </p:nvSpPr>
          <p:spPr>
            <a:xfrm>
              <a:off x="0" y="-47625"/>
              <a:ext cx="3682024" cy="1696821"/>
            </a:xfrm>
            <a:prstGeom prst="rect">
              <a:avLst/>
            </a:prstGeom>
          </p:spPr>
          <p:txBody>
            <a:bodyPr anchor="ctr" rtlCol="false" tIns="50800" lIns="50800" bIns="50800" rIns="50800"/>
            <a:lstStyle/>
            <a:p>
              <a:pPr algn="l" marL="518160" indent="-259080" lvl="1">
                <a:lnSpc>
                  <a:spcPts val="3311"/>
                </a:lnSpc>
                <a:buFont typeface="Arial"/>
                <a:buChar char="•"/>
              </a:pPr>
              <a:r>
                <a:rPr lang="en-US" sz="2400" spc="235" strike="noStrike" u="none">
                  <a:solidFill>
                    <a:srgbClr val="231F20"/>
                  </a:solidFill>
                  <a:latin typeface="DM Sans"/>
                </a:rPr>
                <a:t>Sarcasm detection is the task of developing algorithms and models to automatically identify and classify sarcastic statements in textual data. </a:t>
              </a:r>
            </a:p>
            <a:p>
              <a:pPr algn="l" marL="518160" indent="-259080" lvl="1">
                <a:lnSpc>
                  <a:spcPts val="3311"/>
                </a:lnSpc>
                <a:buFont typeface="Arial"/>
                <a:buChar char="•"/>
              </a:pPr>
              <a:r>
                <a:rPr lang="en-US" sz="2400" spc="235" strike="noStrike" u="none">
                  <a:solidFill>
                    <a:srgbClr val="231F20"/>
                  </a:solidFill>
                  <a:latin typeface="DM Sans"/>
                </a:rPr>
                <a:t>Sarcasm is a form of verbal irony where a speaker says something with the intention of conveying the opposite meaning, often in a humorous or mocking tone. </a:t>
              </a:r>
            </a:p>
            <a:p>
              <a:pPr algn="l" marL="518160" indent="-259080" lvl="1">
                <a:lnSpc>
                  <a:spcPts val="3311"/>
                </a:lnSpc>
                <a:buFont typeface="Arial"/>
                <a:buChar char="•"/>
              </a:pPr>
              <a:r>
                <a:rPr lang="en-US" sz="2400" spc="235" strike="noStrike" u="none">
                  <a:solidFill>
                    <a:srgbClr val="231F20"/>
                  </a:solidFill>
                  <a:latin typeface="DM Sans"/>
                </a:rPr>
                <a:t>In the context of textual data, sarcasm is prevalent in social media, online forums, customer reviews, and informal communication channels.</a:t>
              </a:r>
            </a:p>
          </p:txBody>
        </p:sp>
      </p:grpSp>
      <p:sp>
        <p:nvSpPr>
          <p:cNvPr name="Freeform 11" id="11"/>
          <p:cNvSpPr/>
          <p:nvPr/>
        </p:nvSpPr>
        <p:spPr>
          <a:xfrm flipH="false" flipV="false" rot="0">
            <a:off x="450376" y="3446519"/>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974330"/>
            <a:ext cx="7416941" cy="814197"/>
          </a:xfrm>
          <a:prstGeom prst="rect">
            <a:avLst/>
          </a:prstGeom>
        </p:spPr>
        <p:txBody>
          <a:bodyPr anchor="t" rtlCol="false" tIns="0" lIns="0" bIns="0" rIns="0">
            <a:spAutoFit/>
          </a:bodyPr>
          <a:lstStyle/>
          <a:p>
            <a:pPr>
              <a:lnSpc>
                <a:spcPts val="6623"/>
              </a:lnSpc>
            </a:pPr>
            <a:r>
              <a:rPr lang="en-US" sz="4800" spc="470">
                <a:solidFill>
                  <a:srgbClr val="231F20"/>
                </a:solidFill>
                <a:latin typeface="Oswald Bold"/>
              </a:rPr>
              <a:t>PROBLEM DEFINITION</a:t>
            </a:r>
          </a:p>
        </p:txBody>
      </p:sp>
      <p:sp>
        <p:nvSpPr>
          <p:cNvPr name="Freeform 13" id="1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6"/>
            <a:stretch>
              <a:fillRect l="0" t="-86495" r="0" b="0"/>
            </a:stretch>
          </a:blipFill>
        </p:spPr>
      </p:sp>
      <p:sp>
        <p:nvSpPr>
          <p:cNvPr name="Freeform 6" id="6"/>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191002" y="1114425"/>
            <a:ext cx="7241638" cy="763905"/>
          </a:xfrm>
          <a:prstGeom prst="rect">
            <a:avLst/>
          </a:prstGeom>
        </p:spPr>
        <p:txBody>
          <a:bodyPr anchor="t" rtlCol="false" tIns="0" lIns="0" bIns="0" rIns="0">
            <a:spAutoFit/>
          </a:bodyPr>
          <a:lstStyle/>
          <a:p>
            <a:pPr marL="0" indent="0" lvl="0">
              <a:lnSpc>
                <a:spcPts val="5880"/>
              </a:lnSpc>
            </a:pPr>
            <a:r>
              <a:rPr lang="en-US" sz="5600" spc="548">
                <a:solidFill>
                  <a:srgbClr val="231F20"/>
                </a:solidFill>
                <a:latin typeface="Oswald Bold"/>
              </a:rPr>
              <a:t>WEB SCRAPING</a:t>
            </a:r>
          </a:p>
        </p:txBody>
      </p:sp>
      <p:sp>
        <p:nvSpPr>
          <p:cNvPr name="TextBox 9" id="9"/>
          <p:cNvSpPr txBox="true"/>
          <p:nvPr/>
        </p:nvSpPr>
        <p:spPr>
          <a:xfrm rot="0">
            <a:off x="2008951" y="3068425"/>
            <a:ext cx="6162866" cy="3345561"/>
          </a:xfrm>
          <a:prstGeom prst="rect">
            <a:avLst/>
          </a:prstGeom>
        </p:spPr>
        <p:txBody>
          <a:bodyPr anchor="t" rtlCol="false" tIns="0" lIns="0" bIns="0" rIns="0">
            <a:spAutoFit/>
          </a:bodyPr>
          <a:lstStyle/>
          <a:p>
            <a:pPr marL="518162" indent="-259081" lvl="1">
              <a:lnSpc>
                <a:spcPts val="3312"/>
              </a:lnSpc>
              <a:buFont typeface="Arial"/>
              <a:buChar char="•"/>
            </a:pPr>
            <a:r>
              <a:rPr lang="en-US" sz="2400" spc="235">
                <a:solidFill>
                  <a:srgbClr val="231F20"/>
                </a:solidFill>
                <a:latin typeface="DM Sans"/>
              </a:rPr>
              <a:t>Web scraping is the automated method of extracting information from websites. It involves using software to gather data from web pages, which can then be analyzed, stored, or used for various purposes such as research and analysis</a:t>
            </a:r>
          </a:p>
        </p:txBody>
      </p:sp>
      <p:sp>
        <p:nvSpPr>
          <p:cNvPr name="TextBox 10" id="10"/>
          <p:cNvSpPr txBox="true"/>
          <p:nvPr/>
        </p:nvSpPr>
        <p:spPr>
          <a:xfrm rot="0">
            <a:off x="2008951" y="6889893"/>
            <a:ext cx="6162866" cy="2926461"/>
          </a:xfrm>
          <a:prstGeom prst="rect">
            <a:avLst/>
          </a:prstGeom>
        </p:spPr>
        <p:txBody>
          <a:bodyPr anchor="t" rtlCol="false" tIns="0" lIns="0" bIns="0" rIns="0">
            <a:spAutoFit/>
          </a:bodyPr>
          <a:lstStyle/>
          <a:p>
            <a:pPr marL="518160" indent="-259080" lvl="1">
              <a:lnSpc>
                <a:spcPts val="3311"/>
              </a:lnSpc>
              <a:buFont typeface="Arial"/>
              <a:buChar char="•"/>
            </a:pPr>
            <a:r>
              <a:rPr lang="en-US" sz="2400" spc="235">
                <a:solidFill>
                  <a:srgbClr val="231F20"/>
                </a:solidFill>
                <a:latin typeface="DM Sans"/>
              </a:rPr>
              <a:t>We have used Beautiful Soup for Web Scraping . Beautiful Soup is a Python library that simplifies the process of web scraping by providing tools for extracting data from HTML and XML documents</a:t>
            </a:r>
          </a:p>
        </p:txBody>
      </p:sp>
      <p:sp>
        <p:nvSpPr>
          <p:cNvPr name="TextBox 11" id="11"/>
          <p:cNvSpPr txBox="true"/>
          <p:nvPr/>
        </p:nvSpPr>
        <p:spPr>
          <a:xfrm rot="0">
            <a:off x="8498723" y="6552336"/>
            <a:ext cx="4135657" cy="694164"/>
          </a:xfrm>
          <a:prstGeom prst="rect">
            <a:avLst/>
          </a:prstGeom>
        </p:spPr>
        <p:txBody>
          <a:bodyPr anchor="t" rtlCol="false" tIns="0" lIns="0" bIns="0" rIns="0">
            <a:spAutoFit/>
          </a:bodyPr>
          <a:lstStyle/>
          <a:p>
            <a:pPr algn="ctr">
              <a:lnSpc>
                <a:spcPts val="5632"/>
              </a:lnSpc>
            </a:pPr>
            <a:r>
              <a:rPr lang="en-US" sz="4081" spc="399">
                <a:solidFill>
                  <a:srgbClr val="FDFBFB"/>
                </a:solidFill>
                <a:latin typeface="DM Sans Bold"/>
              </a:rPr>
              <a:t>CUSTOMERS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Purpose</a:t>
              </a:r>
            </a:p>
          </p:txBody>
        </p:sp>
      </p:grpSp>
      <p:sp>
        <p:nvSpPr>
          <p:cNvPr name="TextBox 12" id="1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VALUES</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984097" y="3748964"/>
            <a:ext cx="8900334" cy="2283333"/>
          </a:xfrm>
          <a:prstGeom prst="rect">
            <a:avLst/>
          </a:prstGeom>
        </p:spPr>
        <p:txBody>
          <a:bodyPr anchor="t" rtlCol="false" tIns="0" lIns="0" bIns="0" rIns="0">
            <a:spAutoFit/>
          </a:bodyPr>
          <a:lstStyle/>
          <a:p>
            <a:pPr algn="just" marL="474979" indent="-237490" lvl="1">
              <a:lnSpc>
                <a:spcPts val="3035"/>
              </a:lnSpc>
              <a:buFont typeface="Arial"/>
              <a:buChar char="•"/>
            </a:pPr>
            <a:r>
              <a:rPr lang="en-US" sz="2199" spc="215">
                <a:solidFill>
                  <a:srgbClr val="231F20"/>
                </a:solidFill>
                <a:latin typeface="DM Sans"/>
              </a:rPr>
              <a:t>Sarcasm detection serves a wide range of purposes like in social media monitoring, handling customer queries and feedbacks thus enabling more accurate analysis of human communication in various contexts and enhancing the efficiency and effectiveness of human-computer interactions.</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Scope</a:t>
              </a:r>
            </a:p>
          </p:txBody>
        </p:sp>
      </p:grpSp>
      <p:grpSp>
        <p:nvGrpSpPr>
          <p:cNvPr name="Group 21" id="21"/>
          <p:cNvGrpSpPr/>
          <p:nvPr/>
        </p:nvGrpSpPr>
        <p:grpSpPr>
          <a:xfrm rot="0">
            <a:off x="2179166" y="6572062"/>
            <a:ext cx="9034431" cy="3192665"/>
            <a:chOff x="0" y="0"/>
            <a:chExt cx="1744696" cy="616556"/>
          </a:xfrm>
        </p:grpSpPr>
        <p:sp>
          <p:nvSpPr>
            <p:cNvPr name="Freeform 22" id="22"/>
            <p:cNvSpPr/>
            <p:nvPr/>
          </p:nvSpPr>
          <p:spPr>
            <a:xfrm flipH="false" flipV="false" rot="0">
              <a:off x="0" y="0"/>
              <a:ext cx="1744696" cy="616556"/>
            </a:xfrm>
            <a:custGeom>
              <a:avLst/>
              <a:gdLst/>
              <a:ahLst/>
              <a:cxnLst/>
              <a:rect r="r" b="b" t="t" l="l"/>
              <a:pathLst>
                <a:path h="616556" w="1744696">
                  <a:moveTo>
                    <a:pt x="0" y="0"/>
                  </a:moveTo>
                  <a:lnTo>
                    <a:pt x="1744696" y="0"/>
                  </a:lnTo>
                  <a:lnTo>
                    <a:pt x="1744696" y="616556"/>
                  </a:lnTo>
                  <a:lnTo>
                    <a:pt x="0" y="616556"/>
                  </a:ln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0" y="-19050"/>
              <a:ext cx="1744696" cy="635606"/>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510357" y="6819452"/>
            <a:ext cx="8512431" cy="2664333"/>
          </a:xfrm>
          <a:prstGeom prst="rect">
            <a:avLst/>
          </a:prstGeom>
        </p:spPr>
        <p:txBody>
          <a:bodyPr anchor="t" rtlCol="false" tIns="0" lIns="0" bIns="0" rIns="0">
            <a:spAutoFit/>
          </a:bodyPr>
          <a:lstStyle/>
          <a:p>
            <a:pPr marL="474981" indent="-237491" lvl="1">
              <a:lnSpc>
                <a:spcPts val="3036"/>
              </a:lnSpc>
              <a:buFont typeface="Arial"/>
              <a:buChar char="•"/>
            </a:pPr>
            <a:r>
              <a:rPr lang="en-US" sz="2200" spc="215">
                <a:solidFill>
                  <a:srgbClr val="231F20"/>
                </a:solidFill>
                <a:latin typeface="DM Sans"/>
              </a:rPr>
              <a:t>Sarcasm detection is used to figure out when people are being sarcastic, like when they say something but mean the opposite. It's helpful in understanding what people are really saying on social media, in customer service, and even for teaching language. It's like a smart tool that can catch sarcasm and help us communicate better.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774426" y="3206190"/>
            <a:ext cx="3474003" cy="647719"/>
            <a:chOff x="0" y="0"/>
            <a:chExt cx="914964" cy="170593"/>
          </a:xfrm>
        </p:grpSpPr>
        <p:sp>
          <p:nvSpPr>
            <p:cNvPr name="Freeform 7" id="7"/>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8" id="8"/>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1</a:t>
              </a:r>
            </a:p>
          </p:txBody>
        </p:sp>
      </p:grpSp>
      <p:grpSp>
        <p:nvGrpSpPr>
          <p:cNvPr name="Group 9" id="9"/>
          <p:cNvGrpSpPr/>
          <p:nvPr/>
        </p:nvGrpSpPr>
        <p:grpSpPr>
          <a:xfrm rot="0">
            <a:off x="7218805" y="3206190"/>
            <a:ext cx="3474003" cy="647719"/>
            <a:chOff x="0" y="0"/>
            <a:chExt cx="914964" cy="170593"/>
          </a:xfrm>
        </p:grpSpPr>
        <p:sp>
          <p:nvSpPr>
            <p:cNvPr name="Freeform 10" id="1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1" id="1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2</a:t>
              </a:r>
            </a:p>
          </p:txBody>
        </p:sp>
      </p:grpSp>
      <p:grpSp>
        <p:nvGrpSpPr>
          <p:cNvPr name="Group 12" id="12"/>
          <p:cNvGrpSpPr/>
          <p:nvPr/>
        </p:nvGrpSpPr>
        <p:grpSpPr>
          <a:xfrm rot="0">
            <a:off x="13284209" y="3206190"/>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4" id="14"/>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3</a:t>
              </a:r>
            </a:p>
          </p:txBody>
        </p:sp>
      </p:grpSp>
      <p:sp>
        <p:nvSpPr>
          <p:cNvPr name="Freeform 15" id="1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OBJECTIVES</a:t>
            </a:r>
          </a:p>
        </p:txBody>
      </p:sp>
      <p:sp>
        <p:nvSpPr>
          <p:cNvPr name="TextBox 18" id="18"/>
          <p:cNvSpPr txBox="true"/>
          <p:nvPr/>
        </p:nvSpPr>
        <p:spPr>
          <a:xfrm rot="0">
            <a:off x="1830975" y="4035716"/>
            <a:ext cx="3360904" cy="2664333"/>
          </a:xfrm>
          <a:prstGeom prst="rect">
            <a:avLst/>
          </a:prstGeom>
        </p:spPr>
        <p:txBody>
          <a:bodyPr anchor="t" rtlCol="false" tIns="0" lIns="0" bIns="0" rIns="0">
            <a:spAutoFit/>
          </a:bodyPr>
          <a:lstStyle/>
          <a:p>
            <a:pPr marL="0" indent="0" lvl="0">
              <a:lnSpc>
                <a:spcPts val="3035"/>
              </a:lnSpc>
              <a:spcBef>
                <a:spcPct val="0"/>
              </a:spcBef>
            </a:pPr>
            <a:r>
              <a:rPr lang="en-US" sz="2199" spc="215">
                <a:solidFill>
                  <a:srgbClr val="231F20"/>
                </a:solidFill>
                <a:latin typeface="DM Sans"/>
              </a:rPr>
              <a:t>The objective of sarcasm detection is to teach computers to recognize when someone is being sarcastic in written text.</a:t>
            </a:r>
          </a:p>
        </p:txBody>
      </p:sp>
      <p:sp>
        <p:nvSpPr>
          <p:cNvPr name="TextBox 19" id="19"/>
          <p:cNvSpPr txBox="true"/>
          <p:nvPr/>
        </p:nvSpPr>
        <p:spPr>
          <a:xfrm rot="0">
            <a:off x="6138875" y="4033011"/>
            <a:ext cx="6254887" cy="1902333"/>
          </a:xfrm>
          <a:prstGeom prst="rect">
            <a:avLst/>
          </a:prstGeom>
        </p:spPr>
        <p:txBody>
          <a:bodyPr anchor="t" rtlCol="false" tIns="0" lIns="0" bIns="0" rIns="0">
            <a:spAutoFit/>
          </a:bodyPr>
          <a:lstStyle/>
          <a:p>
            <a:pPr marL="0" indent="0" lvl="0">
              <a:lnSpc>
                <a:spcPts val="3035"/>
              </a:lnSpc>
              <a:spcBef>
                <a:spcPct val="0"/>
              </a:spcBef>
            </a:pPr>
            <a:r>
              <a:rPr lang="en-US" sz="2199" spc="215">
                <a:solidFill>
                  <a:srgbClr val="231F20"/>
                </a:solidFill>
                <a:latin typeface="DM Sans"/>
              </a:rPr>
              <a:t> By understanding the subtleties of sarcasm, computers can respond to messages more accurately, especially in contexts like social media, customer service, and online discussions. </a:t>
            </a:r>
          </a:p>
        </p:txBody>
      </p:sp>
      <p:sp>
        <p:nvSpPr>
          <p:cNvPr name="TextBox 20" id="20"/>
          <p:cNvSpPr txBox="true"/>
          <p:nvPr/>
        </p:nvSpPr>
        <p:spPr>
          <a:xfrm rot="0">
            <a:off x="13340758" y="4035716"/>
            <a:ext cx="3360904" cy="4569333"/>
          </a:xfrm>
          <a:prstGeom prst="rect">
            <a:avLst/>
          </a:prstGeom>
        </p:spPr>
        <p:txBody>
          <a:bodyPr anchor="t" rtlCol="false" tIns="0" lIns="0" bIns="0" rIns="0">
            <a:spAutoFit/>
          </a:bodyPr>
          <a:lstStyle/>
          <a:p>
            <a:pPr marL="0" indent="0" lvl="0">
              <a:lnSpc>
                <a:spcPts val="3035"/>
              </a:lnSpc>
              <a:spcBef>
                <a:spcPct val="0"/>
              </a:spcBef>
            </a:pPr>
            <a:r>
              <a:rPr lang="en-US" sz="2199" spc="215">
                <a:solidFill>
                  <a:srgbClr val="231F20"/>
                </a:solidFill>
                <a:latin typeface="DM Sans"/>
              </a:rPr>
              <a:t>The objective of web scraping is to automate the extraction of valuable data from websites. It enables efficient collection of information for analysis, research, and business purposes, saving time and resources.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54776" y="2025752"/>
            <a:ext cx="10578449" cy="8261248"/>
          </a:xfrm>
          <a:custGeom>
            <a:avLst/>
            <a:gdLst/>
            <a:ahLst/>
            <a:cxnLst/>
            <a:rect r="r" b="b" t="t" l="l"/>
            <a:pathLst>
              <a:path h="8261248" w="10578449">
                <a:moveTo>
                  <a:pt x="0" y="0"/>
                </a:moveTo>
                <a:lnTo>
                  <a:pt x="10578448" y="0"/>
                </a:lnTo>
                <a:lnTo>
                  <a:pt x="10578448" y="8261248"/>
                </a:lnTo>
                <a:lnTo>
                  <a:pt x="0" y="8261248"/>
                </a:lnTo>
                <a:lnTo>
                  <a:pt x="0" y="0"/>
                </a:lnTo>
                <a:close/>
              </a:path>
            </a:pathLst>
          </a:custGeom>
          <a:blipFill>
            <a:blip r:embed="rId4"/>
            <a:stretch>
              <a:fillRect l="0" t="-178" r="-343" b="-178"/>
            </a:stretch>
          </a:blipFill>
        </p:spPr>
      </p:sp>
      <p:sp>
        <p:nvSpPr>
          <p:cNvPr name="TextBox 4" id="4"/>
          <p:cNvSpPr txBox="true"/>
          <p:nvPr/>
        </p:nvSpPr>
        <p:spPr>
          <a:xfrm rot="0">
            <a:off x="5435529" y="-171450"/>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3825283"/>
            <a:chOff x="0" y="0"/>
            <a:chExt cx="368852" cy="1007482"/>
          </a:xfrm>
        </p:grpSpPr>
        <p:sp>
          <p:nvSpPr>
            <p:cNvPr name="Freeform 4" id="4"/>
            <p:cNvSpPr/>
            <p:nvPr/>
          </p:nvSpPr>
          <p:spPr>
            <a:xfrm flipH="false" flipV="false" rot="0">
              <a:off x="0" y="0"/>
              <a:ext cx="368852" cy="1007482"/>
            </a:xfrm>
            <a:custGeom>
              <a:avLst/>
              <a:gdLst/>
              <a:ahLst/>
              <a:cxnLst/>
              <a:rect r="r" b="b" t="t" l="l"/>
              <a:pathLst>
                <a:path h="1007482" w="368852">
                  <a:moveTo>
                    <a:pt x="0" y="0"/>
                  </a:moveTo>
                  <a:lnTo>
                    <a:pt x="368852" y="0"/>
                  </a:lnTo>
                  <a:lnTo>
                    <a:pt x="368852" y="1007482"/>
                  </a:lnTo>
                  <a:lnTo>
                    <a:pt x="0" y="1007482"/>
                  </a:lnTo>
                  <a:close/>
                </a:path>
              </a:pathLst>
            </a:custGeom>
            <a:solidFill>
              <a:srgbClr val="CCCCCC"/>
            </a:solidFill>
          </p:spPr>
        </p:sp>
        <p:sp>
          <p:nvSpPr>
            <p:cNvPr name="TextBox 5" id="5"/>
            <p:cNvSpPr txBox="true"/>
            <p:nvPr/>
          </p:nvSpPr>
          <p:spPr>
            <a:xfrm>
              <a:off x="0" y="-19050"/>
              <a:ext cx="368852" cy="102653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94144"/>
            <a:ext cx="8474485" cy="1082421"/>
          </a:xfrm>
          <a:prstGeom prst="rect">
            <a:avLst/>
          </a:prstGeom>
        </p:spPr>
        <p:txBody>
          <a:bodyPr anchor="t" rtlCol="false" tIns="0" lIns="0" bIns="0" rIns="0">
            <a:spAutoFit/>
          </a:bodyPr>
          <a:lstStyle/>
          <a:p>
            <a:pPr algn="ctr">
              <a:lnSpc>
                <a:spcPts val="8831"/>
              </a:lnSpc>
            </a:pPr>
            <a:r>
              <a:rPr lang="en-US" sz="6399" spc="627">
                <a:solidFill>
                  <a:srgbClr val="231F20"/>
                </a:solidFill>
                <a:latin typeface="Oswald Bold"/>
              </a:rPr>
              <a:t>TECHNOLOGIES USED</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6419806" y="3234710"/>
            <a:ext cx="2632728" cy="485775"/>
          </a:xfrm>
          <a:prstGeom prst="rect">
            <a:avLst/>
          </a:prstGeom>
        </p:spPr>
        <p:txBody>
          <a:bodyPr anchor="t" rtlCol="false" tIns="0" lIns="0" bIns="0" rIns="0">
            <a:spAutoFit/>
          </a:bodyPr>
          <a:lstStyle/>
          <a:p>
            <a:pPr algn="ctr">
              <a:lnSpc>
                <a:spcPts val="3840"/>
              </a:lnSpc>
            </a:pPr>
            <a:r>
              <a:rPr lang="en-US" sz="3200">
                <a:solidFill>
                  <a:srgbClr val="363636"/>
                </a:solidFill>
                <a:latin typeface="Oswald Bold Italics"/>
              </a:rPr>
              <a:t>PYTHON</a:t>
            </a:r>
          </a:p>
        </p:txBody>
      </p:sp>
      <p:sp>
        <p:nvSpPr>
          <p:cNvPr name="TextBox 13" id="13"/>
          <p:cNvSpPr txBox="true"/>
          <p:nvPr/>
        </p:nvSpPr>
        <p:spPr>
          <a:xfrm rot="0">
            <a:off x="6419806" y="4112791"/>
            <a:ext cx="7535886" cy="485775"/>
          </a:xfrm>
          <a:prstGeom prst="rect">
            <a:avLst/>
          </a:prstGeom>
        </p:spPr>
        <p:txBody>
          <a:bodyPr anchor="t" rtlCol="false" tIns="0" lIns="0" bIns="0" rIns="0">
            <a:spAutoFit/>
          </a:bodyPr>
          <a:lstStyle/>
          <a:p>
            <a:pPr algn="ctr">
              <a:lnSpc>
                <a:spcPts val="3840"/>
              </a:lnSpc>
            </a:pPr>
            <a:r>
              <a:rPr lang="en-US" sz="3200">
                <a:solidFill>
                  <a:srgbClr val="363636"/>
                </a:solidFill>
                <a:latin typeface="Oswald Bold Italics"/>
              </a:rPr>
              <a:t>TENSORFLOW,KERAS AND PANDAS LIBRARY</a:t>
            </a:r>
          </a:p>
        </p:txBody>
      </p:sp>
      <p:sp>
        <p:nvSpPr>
          <p:cNvPr name="TextBox 14" id="14"/>
          <p:cNvSpPr txBox="true"/>
          <p:nvPr/>
        </p:nvSpPr>
        <p:spPr>
          <a:xfrm rot="0">
            <a:off x="6419806" y="4993949"/>
            <a:ext cx="2632728" cy="485775"/>
          </a:xfrm>
          <a:prstGeom prst="rect">
            <a:avLst/>
          </a:prstGeom>
        </p:spPr>
        <p:txBody>
          <a:bodyPr anchor="t" rtlCol="false" tIns="0" lIns="0" bIns="0" rIns="0">
            <a:spAutoFit/>
          </a:bodyPr>
          <a:lstStyle/>
          <a:p>
            <a:pPr algn="ctr">
              <a:lnSpc>
                <a:spcPts val="3840"/>
              </a:lnSpc>
            </a:pPr>
            <a:r>
              <a:rPr lang="en-US" sz="3200">
                <a:solidFill>
                  <a:srgbClr val="363636"/>
                </a:solidFill>
                <a:latin typeface="Oswald Bold Italics"/>
              </a:rPr>
              <a:t>STREAMLIT</a:t>
            </a:r>
          </a:p>
        </p:txBody>
      </p:sp>
      <p:sp>
        <p:nvSpPr>
          <p:cNvPr name="TextBox 15" id="15"/>
          <p:cNvSpPr txBox="true"/>
          <p:nvPr/>
        </p:nvSpPr>
        <p:spPr>
          <a:xfrm rot="0">
            <a:off x="6419806" y="5870249"/>
            <a:ext cx="3618167" cy="485775"/>
          </a:xfrm>
          <a:prstGeom prst="rect">
            <a:avLst/>
          </a:prstGeom>
        </p:spPr>
        <p:txBody>
          <a:bodyPr anchor="t" rtlCol="false" tIns="0" lIns="0" bIns="0" rIns="0">
            <a:spAutoFit/>
          </a:bodyPr>
          <a:lstStyle/>
          <a:p>
            <a:pPr algn="ctr">
              <a:lnSpc>
                <a:spcPts val="3840"/>
              </a:lnSpc>
            </a:pPr>
            <a:r>
              <a:rPr lang="en-US" sz="3200">
                <a:solidFill>
                  <a:srgbClr val="363636"/>
                </a:solidFill>
                <a:latin typeface="Oswald Bold Italics"/>
              </a:rPr>
              <a:t>BEAUTIFUL SOUP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18158" y="1749914"/>
            <a:ext cx="7253458" cy="7933470"/>
          </a:xfrm>
          <a:custGeom>
            <a:avLst/>
            <a:gdLst/>
            <a:ahLst/>
            <a:cxnLst/>
            <a:rect r="r" b="b" t="t" l="l"/>
            <a:pathLst>
              <a:path h="7933470" w="7253458">
                <a:moveTo>
                  <a:pt x="0" y="0"/>
                </a:moveTo>
                <a:lnTo>
                  <a:pt x="7253458" y="0"/>
                </a:lnTo>
                <a:lnTo>
                  <a:pt x="7253458" y="7933469"/>
                </a:lnTo>
                <a:lnTo>
                  <a:pt x="0" y="7933469"/>
                </a:lnTo>
                <a:lnTo>
                  <a:pt x="0" y="0"/>
                </a:lnTo>
                <a:close/>
              </a:path>
            </a:pathLst>
          </a:custGeom>
          <a:blipFill>
            <a:blip r:embed="rId6"/>
            <a:stretch>
              <a:fillRect l="0" t="0" r="0" b="0"/>
            </a:stretch>
          </a:blipFill>
        </p:spPr>
      </p:sp>
      <p:sp>
        <p:nvSpPr>
          <p:cNvPr name="TextBox 5" id="5"/>
          <p:cNvSpPr txBox="true"/>
          <p:nvPr/>
        </p:nvSpPr>
        <p:spPr>
          <a:xfrm rot="0">
            <a:off x="5407644" y="430339"/>
            <a:ext cx="8474485" cy="1082421"/>
          </a:xfrm>
          <a:prstGeom prst="rect">
            <a:avLst/>
          </a:prstGeom>
        </p:spPr>
        <p:txBody>
          <a:bodyPr anchor="t" rtlCol="false" tIns="0" lIns="0" bIns="0" rIns="0">
            <a:spAutoFit/>
          </a:bodyPr>
          <a:lstStyle/>
          <a:p>
            <a:pPr algn="ctr">
              <a:lnSpc>
                <a:spcPts val="8831"/>
              </a:lnSpc>
            </a:pPr>
            <a:r>
              <a:rPr lang="en-US" sz="6399" spc="627">
                <a:solidFill>
                  <a:srgbClr val="231F20"/>
                </a:solidFill>
                <a:latin typeface="Oswald Bold"/>
              </a:rPr>
              <a:t>MODEL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8608" y="1132678"/>
            <a:ext cx="15530692" cy="9015198"/>
          </a:xfrm>
          <a:custGeom>
            <a:avLst/>
            <a:gdLst/>
            <a:ahLst/>
            <a:cxnLst/>
            <a:rect r="r" b="b" t="t" l="l"/>
            <a:pathLst>
              <a:path h="9015198" w="15530692">
                <a:moveTo>
                  <a:pt x="0" y="0"/>
                </a:moveTo>
                <a:lnTo>
                  <a:pt x="15530692" y="0"/>
                </a:lnTo>
                <a:lnTo>
                  <a:pt x="15530692" y="9015197"/>
                </a:lnTo>
                <a:lnTo>
                  <a:pt x="0" y="9015197"/>
                </a:lnTo>
                <a:lnTo>
                  <a:pt x="0" y="0"/>
                </a:lnTo>
                <a:close/>
              </a:path>
            </a:pathLst>
          </a:custGeom>
          <a:blipFill>
            <a:blip r:embed="rId6"/>
            <a:stretch>
              <a:fillRect l="-87" t="0" r="-87" b="-5114"/>
            </a:stretch>
          </a:blipFill>
        </p:spPr>
      </p:sp>
      <p:sp>
        <p:nvSpPr>
          <p:cNvPr name="TextBox 5" id="5"/>
          <p:cNvSpPr txBox="true"/>
          <p:nvPr/>
        </p:nvSpPr>
        <p:spPr>
          <a:xfrm rot="0">
            <a:off x="4906757" y="-53721"/>
            <a:ext cx="8474485" cy="1082421"/>
          </a:xfrm>
          <a:prstGeom prst="rect">
            <a:avLst/>
          </a:prstGeom>
        </p:spPr>
        <p:txBody>
          <a:bodyPr anchor="t" rtlCol="false" tIns="0" lIns="0" bIns="0" rIns="0">
            <a:spAutoFit/>
          </a:bodyPr>
          <a:lstStyle/>
          <a:p>
            <a:pPr algn="ctr">
              <a:lnSpc>
                <a:spcPts val="8831"/>
              </a:lnSpc>
            </a:pPr>
            <a:r>
              <a:rPr lang="en-US" sz="6399" spc="627">
                <a:solidFill>
                  <a:srgbClr val="231F20"/>
                </a:solidFill>
                <a:latin typeface="Oswald Bold"/>
              </a:rPr>
              <a:t>UI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DAFv2Eyl0ys</dc:identifier>
  <dcterms:modified xsi:type="dcterms:W3CDTF">2011-08-01T06:04:30Z</dcterms:modified>
  <cp:revision>1</cp:revision>
  <dc:title>Grey minimalist business project presentation </dc:title>
</cp:coreProperties>
</file>